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24" r:id="rId4"/>
    <p:sldId id="323" r:id="rId5"/>
    <p:sldId id="322" r:id="rId6"/>
    <p:sldId id="325" r:id="rId7"/>
    <p:sldId id="331" r:id="rId8"/>
    <p:sldId id="329" r:id="rId9"/>
    <p:sldId id="328" r:id="rId10"/>
    <p:sldId id="332" r:id="rId11"/>
    <p:sldId id="333" r:id="rId12"/>
    <p:sldId id="334" r:id="rId13"/>
    <p:sldId id="335" r:id="rId1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00"/>
    <a:srgbClr val="A10E2F"/>
    <a:srgbClr val="002D59"/>
    <a:srgbClr val="898989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6BC1-3DD6-45C6-BE36-17ADD97A34F3}" type="datetimeFigureOut">
              <a:rPr lang="fr-BE" smtClean="0"/>
              <a:pPr/>
              <a:t>19-12-17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139B8-FE54-41DB-A1BA-ABB22EAA583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98858" cy="216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F9B00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3866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19/12/2017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48000"/>
            <a:ext cx="2024048" cy="874588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19/12/2017</a:t>
            </a:fld>
            <a:endParaRPr lang="fr-FR" sz="1200" dirty="0" smtClean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F9B000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428000"/>
            <a:ext cx="806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 smtClean="0">
                <a:solidFill>
                  <a:srgbClr val="F9B000"/>
                </a:solidFill>
                <a:effectLst/>
                <a:latin typeface="Arial"/>
                <a:ea typeface="ＭＳ Ｐゴシック" charset="0"/>
                <a:cs typeface="Arial"/>
              </a:rPr>
              <a:t>infrastructures routes bâtiments</a:t>
            </a:r>
            <a:r>
              <a:rPr lang="fr-FR" sz="1200" b="1" dirty="0" smtClean="0">
                <a:solidFill>
                  <a:srgbClr val="F9B000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F9B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9B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Contournement de Marche</a:t>
            </a:r>
            <a:br>
              <a:rPr lang="fr-FR" dirty="0" smtClean="0"/>
            </a:br>
            <a:r>
              <a:rPr lang="fr-FR" dirty="0" smtClean="0"/>
              <a:t>poussage du pont cadre le 23 oct. 17</a:t>
            </a:r>
            <a:br>
              <a:rPr lang="fr-FR" dirty="0" smtClean="0"/>
            </a:br>
            <a:r>
              <a:rPr lang="fr-FR" dirty="0" smtClean="0"/>
              <a:t>BDOA 9827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131050" y="660400"/>
            <a:ext cx="1825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Arnaud Delobbe</a:t>
            </a:r>
          </a:p>
          <a:p>
            <a:r>
              <a:rPr lang="fr-BE" dirty="0" smtClean="0"/>
              <a:t>Laurent Smolders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9630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Impact sur le dimensionnement de l’ouvrage</a:t>
            </a:r>
            <a:endParaRPr lang="fr-BE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78782" y="948030"/>
            <a:ext cx="8003618" cy="83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dirty="0" smtClean="0">
                <a:latin typeface="Arial"/>
                <a:cs typeface="Arial"/>
              </a:rPr>
              <a:t>Vérification de l’ouvrage sous charges finales, avec moments « parasites »</a:t>
            </a: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683682" y="2063750"/>
            <a:ext cx="6120468" cy="1060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BE" sz="2000" dirty="0" smtClean="0">
                <a:solidFill>
                  <a:srgbClr val="FF0000"/>
                </a:solidFill>
                <a:latin typeface="Arial"/>
                <a:cs typeface="Arial"/>
              </a:rPr>
              <a:t>=&gt;  Renforcement de l’ouvrage indispensable</a:t>
            </a:r>
            <a:endParaRPr kumimoji="0" lang="fr-BE" sz="20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Renforcement structurel de l’ouvrage</a:t>
            </a:r>
            <a:endParaRPr lang="fr-BE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78782" y="948030"/>
            <a:ext cx="8003618" cy="83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dirty="0" smtClean="0">
                <a:latin typeface="Arial"/>
                <a:cs typeface="Arial"/>
              </a:rPr>
              <a:t>Réalisation de goussets 1 m x 1 m </a:t>
            </a:r>
            <a:r>
              <a:rPr lang="fr-BE" dirty="0" smtClean="0">
                <a:latin typeface="Arial"/>
                <a:cs typeface="Arial"/>
              </a:rPr>
              <a:t>inférieurs </a:t>
            </a:r>
            <a:r>
              <a:rPr lang="fr-BE" dirty="0" smtClean="0">
                <a:latin typeface="Arial"/>
                <a:cs typeface="Arial"/>
              </a:rPr>
              <a:t>aux 2 jonctions radier - </a:t>
            </a:r>
            <a:r>
              <a:rPr lang="fr-BE" dirty="0" err="1" smtClean="0">
                <a:latin typeface="Arial"/>
                <a:cs typeface="Arial"/>
              </a:rPr>
              <a:t>piedroit</a:t>
            </a: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62655" y="708858"/>
            <a:ext cx="3405886" cy="46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Renforcement structurel de l’ouvrage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677" y="1104900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64099" y="1193800"/>
            <a:ext cx="4679901" cy="271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428750" y="735568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prévu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5708650" y="818118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réparation</a:t>
            </a:r>
            <a:endParaRPr lang="fr-B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 t="36625" r="60412"/>
          <a:stretch>
            <a:fillRect/>
          </a:stretch>
        </p:blipFill>
        <p:spPr bwMode="auto">
          <a:xfrm>
            <a:off x="3426773" y="1187450"/>
            <a:ext cx="2074651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l="58955"/>
          <a:stretch>
            <a:fillRect/>
          </a:stretch>
        </p:blipFill>
        <p:spPr bwMode="auto">
          <a:xfrm>
            <a:off x="5815132" y="920354"/>
            <a:ext cx="2871668" cy="330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Renforcement structurel de l’ouvrage</a:t>
            </a:r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3269" y="1057275"/>
            <a:ext cx="4520288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Explications du problème</a:t>
            </a:r>
            <a:endParaRPr lang="fr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4972" y="2397599"/>
            <a:ext cx="4111559" cy="22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cteur droit avec flèche 27"/>
          <p:cNvCxnSpPr/>
          <p:nvPr/>
        </p:nvCxnSpPr>
        <p:spPr>
          <a:xfrm>
            <a:off x="6177600" y="3254400"/>
            <a:ext cx="14400" cy="117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9341060">
            <a:off x="4654171" y="3132000"/>
            <a:ext cx="2581828" cy="2196000"/>
          </a:xfrm>
          <a:prstGeom prst="arc">
            <a:avLst>
              <a:gd name="adj1" fmla="val 17565063"/>
              <a:gd name="adj2" fmla="val 20269649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0" y="1063229"/>
            <a:ext cx="4166297" cy="272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5565600" y="2714400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M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292800" y="4236926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V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5005" y="491526"/>
            <a:ext cx="1882867" cy="174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Ellipse 43"/>
          <p:cNvSpPr/>
          <p:nvPr/>
        </p:nvSpPr>
        <p:spPr>
          <a:xfrm>
            <a:off x="650782" y="2800800"/>
            <a:ext cx="753218" cy="741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1404000" y="1648800"/>
            <a:ext cx="4485600" cy="14145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0580" y="2909729"/>
            <a:ext cx="778220" cy="52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Connecteur droit 50"/>
          <p:cNvCxnSpPr/>
          <p:nvPr/>
        </p:nvCxnSpPr>
        <p:spPr>
          <a:xfrm>
            <a:off x="7891463" y="3083732"/>
            <a:ext cx="0" cy="5405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889600" y="3609974"/>
            <a:ext cx="2256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4874400" y="3895200"/>
            <a:ext cx="1929600" cy="44640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ZoneTexte 55"/>
          <p:cNvSpPr txBox="1"/>
          <p:nvPr/>
        </p:nvSpPr>
        <p:spPr>
          <a:xfrm>
            <a:off x="2210400" y="3749860"/>
            <a:ext cx="29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92D050"/>
                </a:solidFill>
              </a:rPr>
              <a:t>Zone de moins bonne portance avec substitution  du sol en place</a:t>
            </a:r>
            <a:endParaRPr lang="fr-BE" dirty="0">
              <a:solidFill>
                <a:srgbClr val="92D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04000" y="3965860"/>
            <a:ext cx="1342531" cy="2893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ZoneTexte 57"/>
          <p:cNvSpPr txBox="1"/>
          <p:nvPr/>
        </p:nvSpPr>
        <p:spPr>
          <a:xfrm>
            <a:off x="8146531" y="3879935"/>
            <a:ext cx="120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Zone de </a:t>
            </a:r>
          </a:p>
          <a:p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Meilleure </a:t>
            </a:r>
          </a:p>
          <a:p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portance</a:t>
            </a:r>
            <a:endParaRPr lang="fr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782" y="1063228"/>
            <a:ext cx="5714018" cy="1334371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fr-BE" sz="1800" dirty="0" smtClean="0"/>
              <a:t>Origine du problème : </a:t>
            </a:r>
            <a:r>
              <a:rPr lang="fr-BE" sz="1800" dirty="0" smtClean="0"/>
              <a:t>modification schéma statique de l’ouvrage suite à la différence de portance entre sol de substitution sous </a:t>
            </a:r>
            <a:r>
              <a:rPr lang="fr-BE" sz="1800" dirty="0" err="1" smtClean="0"/>
              <a:t>piedroit</a:t>
            </a:r>
            <a:r>
              <a:rPr lang="fr-BE" sz="1800" dirty="0" smtClean="0"/>
              <a:t> gauche et sol sous la majeure partie du radier général</a:t>
            </a:r>
            <a:r>
              <a:rPr lang="fr-BE" sz="1800" dirty="0" smtClean="0"/>
              <a:t> </a:t>
            </a:r>
            <a:r>
              <a:rPr lang="fr-BE" sz="1800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fr-BE" sz="1800" dirty="0" smtClean="0"/>
              <a:t>Rupture du radier suite à un excès d’effort tranchant (absence d’armatures d’effort tranchant)</a:t>
            </a:r>
          </a:p>
          <a:p>
            <a:pPr lvl="0">
              <a:buFont typeface="Arial" pitchFamily="34" charset="0"/>
              <a:buChar char="•"/>
            </a:pPr>
            <a:r>
              <a:rPr lang="fr-BE" sz="1800" dirty="0" smtClean="0"/>
              <a:t>Rupture du radier suite à un moment de flexion négatif à la jonction radier - </a:t>
            </a:r>
            <a:r>
              <a:rPr lang="fr-BE" sz="1800" dirty="0" err="1" smtClean="0"/>
              <a:t>piedroit</a:t>
            </a:r>
            <a:endParaRPr lang="fr-BE" sz="1800" dirty="0" smtClean="0"/>
          </a:p>
          <a:p>
            <a:pPr lvl="0">
              <a:buNone/>
            </a:pPr>
            <a:endParaRPr lang="fr-BE" sz="1800" dirty="0" smtClean="0"/>
          </a:p>
          <a:p>
            <a:pPr lvl="0">
              <a:buFont typeface="Wingdings" pitchFamily="2" charset="2"/>
              <a:buChar char="§"/>
            </a:pPr>
            <a:endParaRPr lang="fr-B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/>
      <p:bldP spid="38" grpId="1"/>
      <p:bldP spid="39" grpId="0"/>
      <p:bldP spid="39" grpId="1"/>
      <p:bldP spid="44" grpId="0" animBg="1"/>
      <p:bldP spid="44" grpId="1" animBg="1"/>
      <p:bldP spid="55" grpId="0" animBg="1"/>
      <p:bldP spid="55" grpId="1" animBg="1"/>
      <p:bldP spid="56" grpId="2"/>
      <p:bldP spid="56" grpId="3"/>
      <p:bldP spid="57" grpId="0" animBg="1"/>
      <p:bldP spid="57" grpId="1" animBg="1"/>
      <p:bldP spid="58" grpId="0"/>
      <p:bldP spid="58" grpId="1"/>
      <p:bldP spid="3" grpId="0" uiExpand="1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Explications du problème</a:t>
            </a:r>
            <a:endParaRPr lang="fr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4972" y="2397599"/>
            <a:ext cx="4111559" cy="22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0580" y="2909729"/>
            <a:ext cx="778220" cy="52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Connecteur droit 50"/>
          <p:cNvCxnSpPr/>
          <p:nvPr/>
        </p:nvCxnSpPr>
        <p:spPr>
          <a:xfrm>
            <a:off x="7891463" y="3083732"/>
            <a:ext cx="0" cy="5405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889600" y="3609974"/>
            <a:ext cx="2256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0725" y="2148400"/>
            <a:ext cx="3618015" cy="20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llipse 17"/>
          <p:cNvSpPr/>
          <p:nvPr/>
        </p:nvSpPr>
        <p:spPr>
          <a:xfrm>
            <a:off x="443750" y="2351600"/>
            <a:ext cx="1065538" cy="8243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972000" y="2728800"/>
            <a:ext cx="5184176" cy="851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0631" y="273904"/>
            <a:ext cx="2784300" cy="20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Principe de calcul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782" y="1063229"/>
            <a:ext cx="7868120" cy="444500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fr-BE" dirty="0" smtClean="0"/>
              <a:t> Calcul de base : Pont cadre posé sur fondations élastique avec différentes zones de raideurs de sol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650" y="1549895"/>
            <a:ext cx="3162300" cy="261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2254250" y="3295650"/>
            <a:ext cx="10033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711204" y="3291830"/>
            <a:ext cx="972046" cy="42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891558" y="3194050"/>
            <a:ext cx="280392" cy="52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556048" y="3012182"/>
            <a:ext cx="118745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k = 2,5 kg/cm³</a:t>
            </a:r>
            <a:endParaRPr kumimoji="0" lang="fr-BE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597275" y="2923282"/>
            <a:ext cx="118745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k = 5 kg/cm³</a:t>
            </a:r>
            <a:endParaRPr kumimoji="0" lang="fr-BE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692775" y="3012182"/>
            <a:ext cx="1187450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k = 2,5 kg/cm³</a:t>
            </a:r>
            <a:endParaRPr kumimoji="0" lang="fr-BE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3128964" y="3795712"/>
            <a:ext cx="185736" cy="45719"/>
          </a:xfrm>
          <a:custGeom>
            <a:avLst/>
            <a:gdLst>
              <a:gd name="connsiteX0" fmla="*/ 0 w 64294"/>
              <a:gd name="connsiteY0" fmla="*/ 0 h 0"/>
              <a:gd name="connsiteX1" fmla="*/ 64294 w 642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4">
                <a:moveTo>
                  <a:pt x="0" y="0"/>
                </a:moveTo>
                <a:lnTo>
                  <a:pt x="64294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orme libre 19"/>
          <p:cNvSpPr/>
          <p:nvPr/>
        </p:nvSpPr>
        <p:spPr>
          <a:xfrm>
            <a:off x="3193000" y="3814763"/>
            <a:ext cx="83600" cy="219075"/>
          </a:xfrm>
          <a:custGeom>
            <a:avLst/>
            <a:gdLst>
              <a:gd name="connsiteX0" fmla="*/ 16925 w 83600"/>
              <a:gd name="connsiteY0" fmla="*/ 0 h 219075"/>
              <a:gd name="connsiteX1" fmla="*/ 38356 w 83600"/>
              <a:gd name="connsiteY1" fmla="*/ 11906 h 219075"/>
              <a:gd name="connsiteX2" fmla="*/ 45500 w 83600"/>
              <a:gd name="connsiteY2" fmla="*/ 14287 h 219075"/>
              <a:gd name="connsiteX3" fmla="*/ 52644 w 83600"/>
              <a:gd name="connsiteY3" fmla="*/ 19050 h 219075"/>
              <a:gd name="connsiteX4" fmla="*/ 57406 w 83600"/>
              <a:gd name="connsiteY4" fmla="*/ 28575 h 219075"/>
              <a:gd name="connsiteX5" fmla="*/ 50263 w 83600"/>
              <a:gd name="connsiteY5" fmla="*/ 30956 h 219075"/>
              <a:gd name="connsiteX6" fmla="*/ 21688 w 83600"/>
              <a:gd name="connsiteY6" fmla="*/ 42862 h 219075"/>
              <a:gd name="connsiteX7" fmla="*/ 7400 w 83600"/>
              <a:gd name="connsiteY7" fmla="*/ 47625 h 219075"/>
              <a:gd name="connsiteX8" fmla="*/ 24069 w 83600"/>
              <a:gd name="connsiteY8" fmla="*/ 52387 h 219075"/>
              <a:gd name="connsiteX9" fmla="*/ 83600 w 83600"/>
              <a:gd name="connsiteY9" fmla="*/ 59531 h 219075"/>
              <a:gd name="connsiteX10" fmla="*/ 74075 w 83600"/>
              <a:gd name="connsiteY10" fmla="*/ 66675 h 219075"/>
              <a:gd name="connsiteX11" fmla="*/ 52644 w 83600"/>
              <a:gd name="connsiteY11" fmla="*/ 76200 h 219075"/>
              <a:gd name="connsiteX12" fmla="*/ 40738 w 83600"/>
              <a:gd name="connsiteY12" fmla="*/ 78581 h 219075"/>
              <a:gd name="connsiteX13" fmla="*/ 33594 w 83600"/>
              <a:gd name="connsiteY13" fmla="*/ 83343 h 219075"/>
              <a:gd name="connsiteX14" fmla="*/ 26450 w 83600"/>
              <a:gd name="connsiteY14" fmla="*/ 85725 h 219075"/>
              <a:gd name="connsiteX15" fmla="*/ 35975 w 83600"/>
              <a:gd name="connsiteY15" fmla="*/ 90487 h 219075"/>
              <a:gd name="connsiteX16" fmla="*/ 43119 w 83600"/>
              <a:gd name="connsiteY16" fmla="*/ 92868 h 219075"/>
              <a:gd name="connsiteX17" fmla="*/ 59788 w 83600"/>
              <a:gd name="connsiteY17" fmla="*/ 100012 h 219075"/>
              <a:gd name="connsiteX18" fmla="*/ 78838 w 83600"/>
              <a:gd name="connsiteY18" fmla="*/ 104775 h 219075"/>
              <a:gd name="connsiteX19" fmla="*/ 74075 w 83600"/>
              <a:gd name="connsiteY19" fmla="*/ 114300 h 219075"/>
              <a:gd name="connsiteX20" fmla="*/ 64550 w 83600"/>
              <a:gd name="connsiteY20" fmla="*/ 116681 h 219075"/>
              <a:gd name="connsiteX21" fmla="*/ 55025 w 83600"/>
              <a:gd name="connsiteY21" fmla="*/ 121443 h 219075"/>
              <a:gd name="connsiteX22" fmla="*/ 43119 w 83600"/>
              <a:gd name="connsiteY22" fmla="*/ 126206 h 219075"/>
              <a:gd name="connsiteX23" fmla="*/ 35975 w 83600"/>
              <a:gd name="connsiteY23" fmla="*/ 130968 h 219075"/>
              <a:gd name="connsiteX24" fmla="*/ 16925 w 83600"/>
              <a:gd name="connsiteY24" fmla="*/ 140493 h 219075"/>
              <a:gd name="connsiteX25" fmla="*/ 47881 w 83600"/>
              <a:gd name="connsiteY25" fmla="*/ 154781 h 219075"/>
              <a:gd name="connsiteX26" fmla="*/ 62169 w 83600"/>
              <a:gd name="connsiteY26" fmla="*/ 159543 h 219075"/>
              <a:gd name="connsiteX27" fmla="*/ 64550 w 83600"/>
              <a:gd name="connsiteY27" fmla="*/ 166687 h 219075"/>
              <a:gd name="connsiteX28" fmla="*/ 57406 w 83600"/>
              <a:gd name="connsiteY28" fmla="*/ 173831 h 219075"/>
              <a:gd name="connsiteX29" fmla="*/ 28831 w 83600"/>
              <a:gd name="connsiteY29" fmla="*/ 185737 h 219075"/>
              <a:gd name="connsiteX30" fmla="*/ 12163 w 83600"/>
              <a:gd name="connsiteY30" fmla="*/ 195262 h 219075"/>
              <a:gd name="connsiteX31" fmla="*/ 28831 w 83600"/>
              <a:gd name="connsiteY31" fmla="*/ 202406 h 219075"/>
              <a:gd name="connsiteX32" fmla="*/ 38356 w 83600"/>
              <a:gd name="connsiteY32" fmla="*/ 207168 h 219075"/>
              <a:gd name="connsiteX33" fmla="*/ 50263 w 83600"/>
              <a:gd name="connsiteY33" fmla="*/ 209550 h 219075"/>
              <a:gd name="connsiteX34" fmla="*/ 66931 w 83600"/>
              <a:gd name="connsiteY34" fmla="*/ 214312 h 219075"/>
              <a:gd name="connsiteX35" fmla="*/ 78838 w 83600"/>
              <a:gd name="connsiteY35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600" h="219075">
                <a:moveTo>
                  <a:pt x="16925" y="0"/>
                </a:moveTo>
                <a:cubicBezTo>
                  <a:pt x="24445" y="4512"/>
                  <a:pt x="30391" y="8492"/>
                  <a:pt x="38356" y="11906"/>
                </a:cubicBezTo>
                <a:cubicBezTo>
                  <a:pt x="40663" y="12895"/>
                  <a:pt x="43119" y="13493"/>
                  <a:pt x="45500" y="14287"/>
                </a:cubicBezTo>
                <a:cubicBezTo>
                  <a:pt x="47881" y="15875"/>
                  <a:pt x="50084" y="17770"/>
                  <a:pt x="52644" y="19050"/>
                </a:cubicBezTo>
                <a:cubicBezTo>
                  <a:pt x="56878" y="21167"/>
                  <a:pt x="65874" y="20107"/>
                  <a:pt x="57406" y="28575"/>
                </a:cubicBezTo>
                <a:cubicBezTo>
                  <a:pt x="55631" y="30350"/>
                  <a:pt x="52593" y="30024"/>
                  <a:pt x="50263" y="30956"/>
                </a:cubicBezTo>
                <a:cubicBezTo>
                  <a:pt x="40682" y="34788"/>
                  <a:pt x="31477" y="39599"/>
                  <a:pt x="21688" y="42862"/>
                </a:cubicBezTo>
                <a:lnTo>
                  <a:pt x="7400" y="47625"/>
                </a:lnTo>
                <a:cubicBezTo>
                  <a:pt x="12956" y="49212"/>
                  <a:pt x="18376" y="51397"/>
                  <a:pt x="24069" y="52387"/>
                </a:cubicBezTo>
                <a:cubicBezTo>
                  <a:pt x="34088" y="54129"/>
                  <a:pt x="69224" y="57934"/>
                  <a:pt x="83600" y="59531"/>
                </a:cubicBezTo>
                <a:cubicBezTo>
                  <a:pt x="80425" y="61912"/>
                  <a:pt x="77441" y="64572"/>
                  <a:pt x="74075" y="66675"/>
                </a:cubicBezTo>
                <a:cubicBezTo>
                  <a:pt x="69749" y="69379"/>
                  <a:pt x="56982" y="74899"/>
                  <a:pt x="52644" y="76200"/>
                </a:cubicBezTo>
                <a:cubicBezTo>
                  <a:pt x="48767" y="77363"/>
                  <a:pt x="44707" y="77787"/>
                  <a:pt x="40738" y="78581"/>
                </a:cubicBezTo>
                <a:cubicBezTo>
                  <a:pt x="38357" y="80168"/>
                  <a:pt x="36154" y="82063"/>
                  <a:pt x="33594" y="83343"/>
                </a:cubicBezTo>
                <a:cubicBezTo>
                  <a:pt x="31349" y="84466"/>
                  <a:pt x="25656" y="83344"/>
                  <a:pt x="26450" y="85725"/>
                </a:cubicBezTo>
                <a:cubicBezTo>
                  <a:pt x="27572" y="89093"/>
                  <a:pt x="32712" y="89089"/>
                  <a:pt x="35975" y="90487"/>
                </a:cubicBezTo>
                <a:cubicBezTo>
                  <a:pt x="38282" y="91476"/>
                  <a:pt x="40788" y="91936"/>
                  <a:pt x="43119" y="92868"/>
                </a:cubicBezTo>
                <a:cubicBezTo>
                  <a:pt x="48732" y="95113"/>
                  <a:pt x="54053" y="98100"/>
                  <a:pt x="59788" y="100012"/>
                </a:cubicBezTo>
                <a:cubicBezTo>
                  <a:pt x="65998" y="102082"/>
                  <a:pt x="72488" y="103187"/>
                  <a:pt x="78838" y="104775"/>
                </a:cubicBezTo>
                <a:cubicBezTo>
                  <a:pt x="77250" y="107950"/>
                  <a:pt x="76802" y="112028"/>
                  <a:pt x="74075" y="114300"/>
                </a:cubicBezTo>
                <a:cubicBezTo>
                  <a:pt x="71561" y="116395"/>
                  <a:pt x="67614" y="115532"/>
                  <a:pt x="64550" y="116681"/>
                </a:cubicBezTo>
                <a:cubicBezTo>
                  <a:pt x="61226" y="117927"/>
                  <a:pt x="58269" y="120001"/>
                  <a:pt x="55025" y="121443"/>
                </a:cubicBezTo>
                <a:cubicBezTo>
                  <a:pt x="51119" y="123179"/>
                  <a:pt x="46942" y="124294"/>
                  <a:pt x="43119" y="126206"/>
                </a:cubicBezTo>
                <a:cubicBezTo>
                  <a:pt x="40559" y="127486"/>
                  <a:pt x="38535" y="129688"/>
                  <a:pt x="35975" y="130968"/>
                </a:cubicBezTo>
                <a:cubicBezTo>
                  <a:pt x="12673" y="142619"/>
                  <a:pt x="33476" y="129460"/>
                  <a:pt x="16925" y="140493"/>
                </a:cubicBezTo>
                <a:cubicBezTo>
                  <a:pt x="31593" y="147827"/>
                  <a:pt x="34323" y="149851"/>
                  <a:pt x="47881" y="154781"/>
                </a:cubicBezTo>
                <a:cubicBezTo>
                  <a:pt x="52599" y="156497"/>
                  <a:pt x="62169" y="159543"/>
                  <a:pt x="62169" y="159543"/>
                </a:cubicBezTo>
                <a:cubicBezTo>
                  <a:pt x="62963" y="161924"/>
                  <a:pt x="65344" y="164306"/>
                  <a:pt x="64550" y="166687"/>
                </a:cubicBezTo>
                <a:cubicBezTo>
                  <a:pt x="63485" y="169882"/>
                  <a:pt x="60146" y="171874"/>
                  <a:pt x="57406" y="173831"/>
                </a:cubicBezTo>
                <a:cubicBezTo>
                  <a:pt x="50578" y="178708"/>
                  <a:pt x="34462" y="182921"/>
                  <a:pt x="28831" y="185737"/>
                </a:cubicBezTo>
                <a:cubicBezTo>
                  <a:pt x="0" y="200153"/>
                  <a:pt x="34010" y="187980"/>
                  <a:pt x="12163" y="195262"/>
                </a:cubicBezTo>
                <a:cubicBezTo>
                  <a:pt x="43727" y="211046"/>
                  <a:pt x="4325" y="191904"/>
                  <a:pt x="28831" y="202406"/>
                </a:cubicBezTo>
                <a:cubicBezTo>
                  <a:pt x="32094" y="203804"/>
                  <a:pt x="34988" y="206045"/>
                  <a:pt x="38356" y="207168"/>
                </a:cubicBezTo>
                <a:cubicBezTo>
                  <a:pt x="42196" y="208448"/>
                  <a:pt x="46312" y="208672"/>
                  <a:pt x="50263" y="209550"/>
                </a:cubicBezTo>
                <a:cubicBezTo>
                  <a:pt x="67026" y="213275"/>
                  <a:pt x="52999" y="210332"/>
                  <a:pt x="66931" y="214312"/>
                </a:cubicBezTo>
                <a:cubicBezTo>
                  <a:pt x="78076" y="217496"/>
                  <a:pt x="73960" y="214197"/>
                  <a:pt x="78838" y="2190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Forme libre 20"/>
          <p:cNvSpPr/>
          <p:nvPr/>
        </p:nvSpPr>
        <p:spPr>
          <a:xfrm>
            <a:off x="3814820" y="3790933"/>
            <a:ext cx="185736" cy="45719"/>
          </a:xfrm>
          <a:custGeom>
            <a:avLst/>
            <a:gdLst>
              <a:gd name="connsiteX0" fmla="*/ 0 w 64294"/>
              <a:gd name="connsiteY0" fmla="*/ 0 h 0"/>
              <a:gd name="connsiteX1" fmla="*/ 64294 w 642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4">
                <a:moveTo>
                  <a:pt x="0" y="0"/>
                </a:moveTo>
                <a:lnTo>
                  <a:pt x="64294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orme libre 21"/>
          <p:cNvSpPr/>
          <p:nvPr/>
        </p:nvSpPr>
        <p:spPr>
          <a:xfrm>
            <a:off x="3878856" y="3809984"/>
            <a:ext cx="83600" cy="219075"/>
          </a:xfrm>
          <a:custGeom>
            <a:avLst/>
            <a:gdLst>
              <a:gd name="connsiteX0" fmla="*/ 16925 w 83600"/>
              <a:gd name="connsiteY0" fmla="*/ 0 h 219075"/>
              <a:gd name="connsiteX1" fmla="*/ 38356 w 83600"/>
              <a:gd name="connsiteY1" fmla="*/ 11906 h 219075"/>
              <a:gd name="connsiteX2" fmla="*/ 45500 w 83600"/>
              <a:gd name="connsiteY2" fmla="*/ 14287 h 219075"/>
              <a:gd name="connsiteX3" fmla="*/ 52644 w 83600"/>
              <a:gd name="connsiteY3" fmla="*/ 19050 h 219075"/>
              <a:gd name="connsiteX4" fmla="*/ 57406 w 83600"/>
              <a:gd name="connsiteY4" fmla="*/ 28575 h 219075"/>
              <a:gd name="connsiteX5" fmla="*/ 50263 w 83600"/>
              <a:gd name="connsiteY5" fmla="*/ 30956 h 219075"/>
              <a:gd name="connsiteX6" fmla="*/ 21688 w 83600"/>
              <a:gd name="connsiteY6" fmla="*/ 42862 h 219075"/>
              <a:gd name="connsiteX7" fmla="*/ 7400 w 83600"/>
              <a:gd name="connsiteY7" fmla="*/ 47625 h 219075"/>
              <a:gd name="connsiteX8" fmla="*/ 24069 w 83600"/>
              <a:gd name="connsiteY8" fmla="*/ 52387 h 219075"/>
              <a:gd name="connsiteX9" fmla="*/ 83600 w 83600"/>
              <a:gd name="connsiteY9" fmla="*/ 59531 h 219075"/>
              <a:gd name="connsiteX10" fmla="*/ 74075 w 83600"/>
              <a:gd name="connsiteY10" fmla="*/ 66675 h 219075"/>
              <a:gd name="connsiteX11" fmla="*/ 52644 w 83600"/>
              <a:gd name="connsiteY11" fmla="*/ 76200 h 219075"/>
              <a:gd name="connsiteX12" fmla="*/ 40738 w 83600"/>
              <a:gd name="connsiteY12" fmla="*/ 78581 h 219075"/>
              <a:gd name="connsiteX13" fmla="*/ 33594 w 83600"/>
              <a:gd name="connsiteY13" fmla="*/ 83343 h 219075"/>
              <a:gd name="connsiteX14" fmla="*/ 26450 w 83600"/>
              <a:gd name="connsiteY14" fmla="*/ 85725 h 219075"/>
              <a:gd name="connsiteX15" fmla="*/ 35975 w 83600"/>
              <a:gd name="connsiteY15" fmla="*/ 90487 h 219075"/>
              <a:gd name="connsiteX16" fmla="*/ 43119 w 83600"/>
              <a:gd name="connsiteY16" fmla="*/ 92868 h 219075"/>
              <a:gd name="connsiteX17" fmla="*/ 59788 w 83600"/>
              <a:gd name="connsiteY17" fmla="*/ 100012 h 219075"/>
              <a:gd name="connsiteX18" fmla="*/ 78838 w 83600"/>
              <a:gd name="connsiteY18" fmla="*/ 104775 h 219075"/>
              <a:gd name="connsiteX19" fmla="*/ 74075 w 83600"/>
              <a:gd name="connsiteY19" fmla="*/ 114300 h 219075"/>
              <a:gd name="connsiteX20" fmla="*/ 64550 w 83600"/>
              <a:gd name="connsiteY20" fmla="*/ 116681 h 219075"/>
              <a:gd name="connsiteX21" fmla="*/ 55025 w 83600"/>
              <a:gd name="connsiteY21" fmla="*/ 121443 h 219075"/>
              <a:gd name="connsiteX22" fmla="*/ 43119 w 83600"/>
              <a:gd name="connsiteY22" fmla="*/ 126206 h 219075"/>
              <a:gd name="connsiteX23" fmla="*/ 35975 w 83600"/>
              <a:gd name="connsiteY23" fmla="*/ 130968 h 219075"/>
              <a:gd name="connsiteX24" fmla="*/ 16925 w 83600"/>
              <a:gd name="connsiteY24" fmla="*/ 140493 h 219075"/>
              <a:gd name="connsiteX25" fmla="*/ 47881 w 83600"/>
              <a:gd name="connsiteY25" fmla="*/ 154781 h 219075"/>
              <a:gd name="connsiteX26" fmla="*/ 62169 w 83600"/>
              <a:gd name="connsiteY26" fmla="*/ 159543 h 219075"/>
              <a:gd name="connsiteX27" fmla="*/ 64550 w 83600"/>
              <a:gd name="connsiteY27" fmla="*/ 166687 h 219075"/>
              <a:gd name="connsiteX28" fmla="*/ 57406 w 83600"/>
              <a:gd name="connsiteY28" fmla="*/ 173831 h 219075"/>
              <a:gd name="connsiteX29" fmla="*/ 28831 w 83600"/>
              <a:gd name="connsiteY29" fmla="*/ 185737 h 219075"/>
              <a:gd name="connsiteX30" fmla="*/ 12163 w 83600"/>
              <a:gd name="connsiteY30" fmla="*/ 195262 h 219075"/>
              <a:gd name="connsiteX31" fmla="*/ 28831 w 83600"/>
              <a:gd name="connsiteY31" fmla="*/ 202406 h 219075"/>
              <a:gd name="connsiteX32" fmla="*/ 38356 w 83600"/>
              <a:gd name="connsiteY32" fmla="*/ 207168 h 219075"/>
              <a:gd name="connsiteX33" fmla="*/ 50263 w 83600"/>
              <a:gd name="connsiteY33" fmla="*/ 209550 h 219075"/>
              <a:gd name="connsiteX34" fmla="*/ 66931 w 83600"/>
              <a:gd name="connsiteY34" fmla="*/ 214312 h 219075"/>
              <a:gd name="connsiteX35" fmla="*/ 78838 w 83600"/>
              <a:gd name="connsiteY35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600" h="219075">
                <a:moveTo>
                  <a:pt x="16925" y="0"/>
                </a:moveTo>
                <a:cubicBezTo>
                  <a:pt x="24445" y="4512"/>
                  <a:pt x="30391" y="8492"/>
                  <a:pt x="38356" y="11906"/>
                </a:cubicBezTo>
                <a:cubicBezTo>
                  <a:pt x="40663" y="12895"/>
                  <a:pt x="43119" y="13493"/>
                  <a:pt x="45500" y="14287"/>
                </a:cubicBezTo>
                <a:cubicBezTo>
                  <a:pt x="47881" y="15875"/>
                  <a:pt x="50084" y="17770"/>
                  <a:pt x="52644" y="19050"/>
                </a:cubicBezTo>
                <a:cubicBezTo>
                  <a:pt x="56878" y="21167"/>
                  <a:pt x="65874" y="20107"/>
                  <a:pt x="57406" y="28575"/>
                </a:cubicBezTo>
                <a:cubicBezTo>
                  <a:pt x="55631" y="30350"/>
                  <a:pt x="52593" y="30024"/>
                  <a:pt x="50263" y="30956"/>
                </a:cubicBezTo>
                <a:cubicBezTo>
                  <a:pt x="40682" y="34788"/>
                  <a:pt x="31477" y="39599"/>
                  <a:pt x="21688" y="42862"/>
                </a:cubicBezTo>
                <a:lnTo>
                  <a:pt x="7400" y="47625"/>
                </a:lnTo>
                <a:cubicBezTo>
                  <a:pt x="12956" y="49212"/>
                  <a:pt x="18376" y="51397"/>
                  <a:pt x="24069" y="52387"/>
                </a:cubicBezTo>
                <a:cubicBezTo>
                  <a:pt x="34088" y="54129"/>
                  <a:pt x="69224" y="57934"/>
                  <a:pt x="83600" y="59531"/>
                </a:cubicBezTo>
                <a:cubicBezTo>
                  <a:pt x="80425" y="61912"/>
                  <a:pt x="77441" y="64572"/>
                  <a:pt x="74075" y="66675"/>
                </a:cubicBezTo>
                <a:cubicBezTo>
                  <a:pt x="69749" y="69379"/>
                  <a:pt x="56982" y="74899"/>
                  <a:pt x="52644" y="76200"/>
                </a:cubicBezTo>
                <a:cubicBezTo>
                  <a:pt x="48767" y="77363"/>
                  <a:pt x="44707" y="77787"/>
                  <a:pt x="40738" y="78581"/>
                </a:cubicBezTo>
                <a:cubicBezTo>
                  <a:pt x="38357" y="80168"/>
                  <a:pt x="36154" y="82063"/>
                  <a:pt x="33594" y="83343"/>
                </a:cubicBezTo>
                <a:cubicBezTo>
                  <a:pt x="31349" y="84466"/>
                  <a:pt x="25656" y="83344"/>
                  <a:pt x="26450" y="85725"/>
                </a:cubicBezTo>
                <a:cubicBezTo>
                  <a:pt x="27572" y="89093"/>
                  <a:pt x="32712" y="89089"/>
                  <a:pt x="35975" y="90487"/>
                </a:cubicBezTo>
                <a:cubicBezTo>
                  <a:pt x="38282" y="91476"/>
                  <a:pt x="40788" y="91936"/>
                  <a:pt x="43119" y="92868"/>
                </a:cubicBezTo>
                <a:cubicBezTo>
                  <a:pt x="48732" y="95113"/>
                  <a:pt x="54053" y="98100"/>
                  <a:pt x="59788" y="100012"/>
                </a:cubicBezTo>
                <a:cubicBezTo>
                  <a:pt x="65998" y="102082"/>
                  <a:pt x="72488" y="103187"/>
                  <a:pt x="78838" y="104775"/>
                </a:cubicBezTo>
                <a:cubicBezTo>
                  <a:pt x="77250" y="107950"/>
                  <a:pt x="76802" y="112028"/>
                  <a:pt x="74075" y="114300"/>
                </a:cubicBezTo>
                <a:cubicBezTo>
                  <a:pt x="71561" y="116395"/>
                  <a:pt x="67614" y="115532"/>
                  <a:pt x="64550" y="116681"/>
                </a:cubicBezTo>
                <a:cubicBezTo>
                  <a:pt x="61226" y="117927"/>
                  <a:pt x="58269" y="120001"/>
                  <a:pt x="55025" y="121443"/>
                </a:cubicBezTo>
                <a:cubicBezTo>
                  <a:pt x="51119" y="123179"/>
                  <a:pt x="46942" y="124294"/>
                  <a:pt x="43119" y="126206"/>
                </a:cubicBezTo>
                <a:cubicBezTo>
                  <a:pt x="40559" y="127486"/>
                  <a:pt x="38535" y="129688"/>
                  <a:pt x="35975" y="130968"/>
                </a:cubicBezTo>
                <a:cubicBezTo>
                  <a:pt x="12673" y="142619"/>
                  <a:pt x="33476" y="129460"/>
                  <a:pt x="16925" y="140493"/>
                </a:cubicBezTo>
                <a:cubicBezTo>
                  <a:pt x="31593" y="147827"/>
                  <a:pt x="34323" y="149851"/>
                  <a:pt x="47881" y="154781"/>
                </a:cubicBezTo>
                <a:cubicBezTo>
                  <a:pt x="52599" y="156497"/>
                  <a:pt x="62169" y="159543"/>
                  <a:pt x="62169" y="159543"/>
                </a:cubicBezTo>
                <a:cubicBezTo>
                  <a:pt x="62963" y="161924"/>
                  <a:pt x="65344" y="164306"/>
                  <a:pt x="64550" y="166687"/>
                </a:cubicBezTo>
                <a:cubicBezTo>
                  <a:pt x="63485" y="169882"/>
                  <a:pt x="60146" y="171874"/>
                  <a:pt x="57406" y="173831"/>
                </a:cubicBezTo>
                <a:cubicBezTo>
                  <a:pt x="50578" y="178708"/>
                  <a:pt x="34462" y="182921"/>
                  <a:pt x="28831" y="185737"/>
                </a:cubicBezTo>
                <a:cubicBezTo>
                  <a:pt x="0" y="200153"/>
                  <a:pt x="34010" y="187980"/>
                  <a:pt x="12163" y="195262"/>
                </a:cubicBezTo>
                <a:cubicBezTo>
                  <a:pt x="43727" y="211046"/>
                  <a:pt x="4325" y="191904"/>
                  <a:pt x="28831" y="202406"/>
                </a:cubicBezTo>
                <a:cubicBezTo>
                  <a:pt x="32094" y="203804"/>
                  <a:pt x="34988" y="206045"/>
                  <a:pt x="38356" y="207168"/>
                </a:cubicBezTo>
                <a:cubicBezTo>
                  <a:pt x="42196" y="208448"/>
                  <a:pt x="46312" y="208672"/>
                  <a:pt x="50263" y="209550"/>
                </a:cubicBezTo>
                <a:cubicBezTo>
                  <a:pt x="67026" y="213275"/>
                  <a:pt x="52999" y="210332"/>
                  <a:pt x="66931" y="214312"/>
                </a:cubicBezTo>
                <a:cubicBezTo>
                  <a:pt x="78076" y="217496"/>
                  <a:pt x="73960" y="214197"/>
                  <a:pt x="78838" y="2190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orme libre 22"/>
          <p:cNvSpPr/>
          <p:nvPr/>
        </p:nvSpPr>
        <p:spPr>
          <a:xfrm>
            <a:off x="4586410" y="3790917"/>
            <a:ext cx="185736" cy="45719"/>
          </a:xfrm>
          <a:custGeom>
            <a:avLst/>
            <a:gdLst>
              <a:gd name="connsiteX0" fmla="*/ 0 w 64294"/>
              <a:gd name="connsiteY0" fmla="*/ 0 h 0"/>
              <a:gd name="connsiteX1" fmla="*/ 64294 w 642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4">
                <a:moveTo>
                  <a:pt x="0" y="0"/>
                </a:moveTo>
                <a:lnTo>
                  <a:pt x="64294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orme libre 23"/>
          <p:cNvSpPr/>
          <p:nvPr/>
        </p:nvSpPr>
        <p:spPr>
          <a:xfrm>
            <a:off x="4650446" y="3809968"/>
            <a:ext cx="83600" cy="219075"/>
          </a:xfrm>
          <a:custGeom>
            <a:avLst/>
            <a:gdLst>
              <a:gd name="connsiteX0" fmla="*/ 16925 w 83600"/>
              <a:gd name="connsiteY0" fmla="*/ 0 h 219075"/>
              <a:gd name="connsiteX1" fmla="*/ 38356 w 83600"/>
              <a:gd name="connsiteY1" fmla="*/ 11906 h 219075"/>
              <a:gd name="connsiteX2" fmla="*/ 45500 w 83600"/>
              <a:gd name="connsiteY2" fmla="*/ 14287 h 219075"/>
              <a:gd name="connsiteX3" fmla="*/ 52644 w 83600"/>
              <a:gd name="connsiteY3" fmla="*/ 19050 h 219075"/>
              <a:gd name="connsiteX4" fmla="*/ 57406 w 83600"/>
              <a:gd name="connsiteY4" fmla="*/ 28575 h 219075"/>
              <a:gd name="connsiteX5" fmla="*/ 50263 w 83600"/>
              <a:gd name="connsiteY5" fmla="*/ 30956 h 219075"/>
              <a:gd name="connsiteX6" fmla="*/ 21688 w 83600"/>
              <a:gd name="connsiteY6" fmla="*/ 42862 h 219075"/>
              <a:gd name="connsiteX7" fmla="*/ 7400 w 83600"/>
              <a:gd name="connsiteY7" fmla="*/ 47625 h 219075"/>
              <a:gd name="connsiteX8" fmla="*/ 24069 w 83600"/>
              <a:gd name="connsiteY8" fmla="*/ 52387 h 219075"/>
              <a:gd name="connsiteX9" fmla="*/ 83600 w 83600"/>
              <a:gd name="connsiteY9" fmla="*/ 59531 h 219075"/>
              <a:gd name="connsiteX10" fmla="*/ 74075 w 83600"/>
              <a:gd name="connsiteY10" fmla="*/ 66675 h 219075"/>
              <a:gd name="connsiteX11" fmla="*/ 52644 w 83600"/>
              <a:gd name="connsiteY11" fmla="*/ 76200 h 219075"/>
              <a:gd name="connsiteX12" fmla="*/ 40738 w 83600"/>
              <a:gd name="connsiteY12" fmla="*/ 78581 h 219075"/>
              <a:gd name="connsiteX13" fmla="*/ 33594 w 83600"/>
              <a:gd name="connsiteY13" fmla="*/ 83343 h 219075"/>
              <a:gd name="connsiteX14" fmla="*/ 26450 w 83600"/>
              <a:gd name="connsiteY14" fmla="*/ 85725 h 219075"/>
              <a:gd name="connsiteX15" fmla="*/ 35975 w 83600"/>
              <a:gd name="connsiteY15" fmla="*/ 90487 h 219075"/>
              <a:gd name="connsiteX16" fmla="*/ 43119 w 83600"/>
              <a:gd name="connsiteY16" fmla="*/ 92868 h 219075"/>
              <a:gd name="connsiteX17" fmla="*/ 59788 w 83600"/>
              <a:gd name="connsiteY17" fmla="*/ 100012 h 219075"/>
              <a:gd name="connsiteX18" fmla="*/ 78838 w 83600"/>
              <a:gd name="connsiteY18" fmla="*/ 104775 h 219075"/>
              <a:gd name="connsiteX19" fmla="*/ 74075 w 83600"/>
              <a:gd name="connsiteY19" fmla="*/ 114300 h 219075"/>
              <a:gd name="connsiteX20" fmla="*/ 64550 w 83600"/>
              <a:gd name="connsiteY20" fmla="*/ 116681 h 219075"/>
              <a:gd name="connsiteX21" fmla="*/ 55025 w 83600"/>
              <a:gd name="connsiteY21" fmla="*/ 121443 h 219075"/>
              <a:gd name="connsiteX22" fmla="*/ 43119 w 83600"/>
              <a:gd name="connsiteY22" fmla="*/ 126206 h 219075"/>
              <a:gd name="connsiteX23" fmla="*/ 35975 w 83600"/>
              <a:gd name="connsiteY23" fmla="*/ 130968 h 219075"/>
              <a:gd name="connsiteX24" fmla="*/ 16925 w 83600"/>
              <a:gd name="connsiteY24" fmla="*/ 140493 h 219075"/>
              <a:gd name="connsiteX25" fmla="*/ 47881 w 83600"/>
              <a:gd name="connsiteY25" fmla="*/ 154781 h 219075"/>
              <a:gd name="connsiteX26" fmla="*/ 62169 w 83600"/>
              <a:gd name="connsiteY26" fmla="*/ 159543 h 219075"/>
              <a:gd name="connsiteX27" fmla="*/ 64550 w 83600"/>
              <a:gd name="connsiteY27" fmla="*/ 166687 h 219075"/>
              <a:gd name="connsiteX28" fmla="*/ 57406 w 83600"/>
              <a:gd name="connsiteY28" fmla="*/ 173831 h 219075"/>
              <a:gd name="connsiteX29" fmla="*/ 28831 w 83600"/>
              <a:gd name="connsiteY29" fmla="*/ 185737 h 219075"/>
              <a:gd name="connsiteX30" fmla="*/ 12163 w 83600"/>
              <a:gd name="connsiteY30" fmla="*/ 195262 h 219075"/>
              <a:gd name="connsiteX31" fmla="*/ 28831 w 83600"/>
              <a:gd name="connsiteY31" fmla="*/ 202406 h 219075"/>
              <a:gd name="connsiteX32" fmla="*/ 38356 w 83600"/>
              <a:gd name="connsiteY32" fmla="*/ 207168 h 219075"/>
              <a:gd name="connsiteX33" fmla="*/ 50263 w 83600"/>
              <a:gd name="connsiteY33" fmla="*/ 209550 h 219075"/>
              <a:gd name="connsiteX34" fmla="*/ 66931 w 83600"/>
              <a:gd name="connsiteY34" fmla="*/ 214312 h 219075"/>
              <a:gd name="connsiteX35" fmla="*/ 78838 w 83600"/>
              <a:gd name="connsiteY35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600" h="219075">
                <a:moveTo>
                  <a:pt x="16925" y="0"/>
                </a:moveTo>
                <a:cubicBezTo>
                  <a:pt x="24445" y="4512"/>
                  <a:pt x="30391" y="8492"/>
                  <a:pt x="38356" y="11906"/>
                </a:cubicBezTo>
                <a:cubicBezTo>
                  <a:pt x="40663" y="12895"/>
                  <a:pt x="43119" y="13493"/>
                  <a:pt x="45500" y="14287"/>
                </a:cubicBezTo>
                <a:cubicBezTo>
                  <a:pt x="47881" y="15875"/>
                  <a:pt x="50084" y="17770"/>
                  <a:pt x="52644" y="19050"/>
                </a:cubicBezTo>
                <a:cubicBezTo>
                  <a:pt x="56878" y="21167"/>
                  <a:pt x="65874" y="20107"/>
                  <a:pt x="57406" y="28575"/>
                </a:cubicBezTo>
                <a:cubicBezTo>
                  <a:pt x="55631" y="30350"/>
                  <a:pt x="52593" y="30024"/>
                  <a:pt x="50263" y="30956"/>
                </a:cubicBezTo>
                <a:cubicBezTo>
                  <a:pt x="40682" y="34788"/>
                  <a:pt x="31477" y="39599"/>
                  <a:pt x="21688" y="42862"/>
                </a:cubicBezTo>
                <a:lnTo>
                  <a:pt x="7400" y="47625"/>
                </a:lnTo>
                <a:cubicBezTo>
                  <a:pt x="12956" y="49212"/>
                  <a:pt x="18376" y="51397"/>
                  <a:pt x="24069" y="52387"/>
                </a:cubicBezTo>
                <a:cubicBezTo>
                  <a:pt x="34088" y="54129"/>
                  <a:pt x="69224" y="57934"/>
                  <a:pt x="83600" y="59531"/>
                </a:cubicBezTo>
                <a:cubicBezTo>
                  <a:pt x="80425" y="61912"/>
                  <a:pt x="77441" y="64572"/>
                  <a:pt x="74075" y="66675"/>
                </a:cubicBezTo>
                <a:cubicBezTo>
                  <a:pt x="69749" y="69379"/>
                  <a:pt x="56982" y="74899"/>
                  <a:pt x="52644" y="76200"/>
                </a:cubicBezTo>
                <a:cubicBezTo>
                  <a:pt x="48767" y="77363"/>
                  <a:pt x="44707" y="77787"/>
                  <a:pt x="40738" y="78581"/>
                </a:cubicBezTo>
                <a:cubicBezTo>
                  <a:pt x="38357" y="80168"/>
                  <a:pt x="36154" y="82063"/>
                  <a:pt x="33594" y="83343"/>
                </a:cubicBezTo>
                <a:cubicBezTo>
                  <a:pt x="31349" y="84466"/>
                  <a:pt x="25656" y="83344"/>
                  <a:pt x="26450" y="85725"/>
                </a:cubicBezTo>
                <a:cubicBezTo>
                  <a:pt x="27572" y="89093"/>
                  <a:pt x="32712" y="89089"/>
                  <a:pt x="35975" y="90487"/>
                </a:cubicBezTo>
                <a:cubicBezTo>
                  <a:pt x="38282" y="91476"/>
                  <a:pt x="40788" y="91936"/>
                  <a:pt x="43119" y="92868"/>
                </a:cubicBezTo>
                <a:cubicBezTo>
                  <a:pt x="48732" y="95113"/>
                  <a:pt x="54053" y="98100"/>
                  <a:pt x="59788" y="100012"/>
                </a:cubicBezTo>
                <a:cubicBezTo>
                  <a:pt x="65998" y="102082"/>
                  <a:pt x="72488" y="103187"/>
                  <a:pt x="78838" y="104775"/>
                </a:cubicBezTo>
                <a:cubicBezTo>
                  <a:pt x="77250" y="107950"/>
                  <a:pt x="76802" y="112028"/>
                  <a:pt x="74075" y="114300"/>
                </a:cubicBezTo>
                <a:cubicBezTo>
                  <a:pt x="71561" y="116395"/>
                  <a:pt x="67614" y="115532"/>
                  <a:pt x="64550" y="116681"/>
                </a:cubicBezTo>
                <a:cubicBezTo>
                  <a:pt x="61226" y="117927"/>
                  <a:pt x="58269" y="120001"/>
                  <a:pt x="55025" y="121443"/>
                </a:cubicBezTo>
                <a:cubicBezTo>
                  <a:pt x="51119" y="123179"/>
                  <a:pt x="46942" y="124294"/>
                  <a:pt x="43119" y="126206"/>
                </a:cubicBezTo>
                <a:cubicBezTo>
                  <a:pt x="40559" y="127486"/>
                  <a:pt x="38535" y="129688"/>
                  <a:pt x="35975" y="130968"/>
                </a:cubicBezTo>
                <a:cubicBezTo>
                  <a:pt x="12673" y="142619"/>
                  <a:pt x="33476" y="129460"/>
                  <a:pt x="16925" y="140493"/>
                </a:cubicBezTo>
                <a:cubicBezTo>
                  <a:pt x="31593" y="147827"/>
                  <a:pt x="34323" y="149851"/>
                  <a:pt x="47881" y="154781"/>
                </a:cubicBezTo>
                <a:cubicBezTo>
                  <a:pt x="52599" y="156497"/>
                  <a:pt x="62169" y="159543"/>
                  <a:pt x="62169" y="159543"/>
                </a:cubicBezTo>
                <a:cubicBezTo>
                  <a:pt x="62963" y="161924"/>
                  <a:pt x="65344" y="164306"/>
                  <a:pt x="64550" y="166687"/>
                </a:cubicBezTo>
                <a:cubicBezTo>
                  <a:pt x="63485" y="169882"/>
                  <a:pt x="60146" y="171874"/>
                  <a:pt x="57406" y="173831"/>
                </a:cubicBezTo>
                <a:cubicBezTo>
                  <a:pt x="50578" y="178708"/>
                  <a:pt x="34462" y="182921"/>
                  <a:pt x="28831" y="185737"/>
                </a:cubicBezTo>
                <a:cubicBezTo>
                  <a:pt x="0" y="200153"/>
                  <a:pt x="34010" y="187980"/>
                  <a:pt x="12163" y="195262"/>
                </a:cubicBezTo>
                <a:cubicBezTo>
                  <a:pt x="43727" y="211046"/>
                  <a:pt x="4325" y="191904"/>
                  <a:pt x="28831" y="202406"/>
                </a:cubicBezTo>
                <a:cubicBezTo>
                  <a:pt x="32094" y="203804"/>
                  <a:pt x="34988" y="206045"/>
                  <a:pt x="38356" y="207168"/>
                </a:cubicBezTo>
                <a:cubicBezTo>
                  <a:pt x="42196" y="208448"/>
                  <a:pt x="46312" y="208672"/>
                  <a:pt x="50263" y="209550"/>
                </a:cubicBezTo>
                <a:cubicBezTo>
                  <a:pt x="67026" y="213275"/>
                  <a:pt x="52999" y="210332"/>
                  <a:pt x="66931" y="214312"/>
                </a:cubicBezTo>
                <a:cubicBezTo>
                  <a:pt x="78076" y="217496"/>
                  <a:pt x="73960" y="214197"/>
                  <a:pt x="78838" y="2190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0983"/>
          <a:stretch>
            <a:fillRect/>
          </a:stretch>
        </p:blipFill>
        <p:spPr bwMode="auto">
          <a:xfrm>
            <a:off x="5356800" y="735795"/>
            <a:ext cx="3360547" cy="30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 t="41443" r="63405"/>
          <a:stretch>
            <a:fillRect/>
          </a:stretch>
        </p:blipFill>
        <p:spPr bwMode="auto">
          <a:xfrm>
            <a:off x="2406650" y="2836800"/>
            <a:ext cx="1157238" cy="15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Principe de calcul</a:t>
            </a:r>
            <a:endParaRPr lang="fr-BE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2254250" y="3497250"/>
            <a:ext cx="10033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527248" y="3184982"/>
            <a:ext cx="118745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k réel = 0,38 kg/cm³</a:t>
            </a:r>
            <a:endParaRPr kumimoji="0" lang="fr-BE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3128964" y="3997312"/>
            <a:ext cx="185736" cy="45719"/>
          </a:xfrm>
          <a:custGeom>
            <a:avLst/>
            <a:gdLst>
              <a:gd name="connsiteX0" fmla="*/ 0 w 64294"/>
              <a:gd name="connsiteY0" fmla="*/ 0 h 0"/>
              <a:gd name="connsiteX1" fmla="*/ 64294 w 642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4">
                <a:moveTo>
                  <a:pt x="0" y="0"/>
                </a:moveTo>
                <a:lnTo>
                  <a:pt x="64294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orme libre 19"/>
          <p:cNvSpPr/>
          <p:nvPr/>
        </p:nvSpPr>
        <p:spPr>
          <a:xfrm>
            <a:off x="3193000" y="4016363"/>
            <a:ext cx="83600" cy="219075"/>
          </a:xfrm>
          <a:custGeom>
            <a:avLst/>
            <a:gdLst>
              <a:gd name="connsiteX0" fmla="*/ 16925 w 83600"/>
              <a:gd name="connsiteY0" fmla="*/ 0 h 219075"/>
              <a:gd name="connsiteX1" fmla="*/ 38356 w 83600"/>
              <a:gd name="connsiteY1" fmla="*/ 11906 h 219075"/>
              <a:gd name="connsiteX2" fmla="*/ 45500 w 83600"/>
              <a:gd name="connsiteY2" fmla="*/ 14287 h 219075"/>
              <a:gd name="connsiteX3" fmla="*/ 52644 w 83600"/>
              <a:gd name="connsiteY3" fmla="*/ 19050 h 219075"/>
              <a:gd name="connsiteX4" fmla="*/ 57406 w 83600"/>
              <a:gd name="connsiteY4" fmla="*/ 28575 h 219075"/>
              <a:gd name="connsiteX5" fmla="*/ 50263 w 83600"/>
              <a:gd name="connsiteY5" fmla="*/ 30956 h 219075"/>
              <a:gd name="connsiteX6" fmla="*/ 21688 w 83600"/>
              <a:gd name="connsiteY6" fmla="*/ 42862 h 219075"/>
              <a:gd name="connsiteX7" fmla="*/ 7400 w 83600"/>
              <a:gd name="connsiteY7" fmla="*/ 47625 h 219075"/>
              <a:gd name="connsiteX8" fmla="*/ 24069 w 83600"/>
              <a:gd name="connsiteY8" fmla="*/ 52387 h 219075"/>
              <a:gd name="connsiteX9" fmla="*/ 83600 w 83600"/>
              <a:gd name="connsiteY9" fmla="*/ 59531 h 219075"/>
              <a:gd name="connsiteX10" fmla="*/ 74075 w 83600"/>
              <a:gd name="connsiteY10" fmla="*/ 66675 h 219075"/>
              <a:gd name="connsiteX11" fmla="*/ 52644 w 83600"/>
              <a:gd name="connsiteY11" fmla="*/ 76200 h 219075"/>
              <a:gd name="connsiteX12" fmla="*/ 40738 w 83600"/>
              <a:gd name="connsiteY12" fmla="*/ 78581 h 219075"/>
              <a:gd name="connsiteX13" fmla="*/ 33594 w 83600"/>
              <a:gd name="connsiteY13" fmla="*/ 83343 h 219075"/>
              <a:gd name="connsiteX14" fmla="*/ 26450 w 83600"/>
              <a:gd name="connsiteY14" fmla="*/ 85725 h 219075"/>
              <a:gd name="connsiteX15" fmla="*/ 35975 w 83600"/>
              <a:gd name="connsiteY15" fmla="*/ 90487 h 219075"/>
              <a:gd name="connsiteX16" fmla="*/ 43119 w 83600"/>
              <a:gd name="connsiteY16" fmla="*/ 92868 h 219075"/>
              <a:gd name="connsiteX17" fmla="*/ 59788 w 83600"/>
              <a:gd name="connsiteY17" fmla="*/ 100012 h 219075"/>
              <a:gd name="connsiteX18" fmla="*/ 78838 w 83600"/>
              <a:gd name="connsiteY18" fmla="*/ 104775 h 219075"/>
              <a:gd name="connsiteX19" fmla="*/ 74075 w 83600"/>
              <a:gd name="connsiteY19" fmla="*/ 114300 h 219075"/>
              <a:gd name="connsiteX20" fmla="*/ 64550 w 83600"/>
              <a:gd name="connsiteY20" fmla="*/ 116681 h 219075"/>
              <a:gd name="connsiteX21" fmla="*/ 55025 w 83600"/>
              <a:gd name="connsiteY21" fmla="*/ 121443 h 219075"/>
              <a:gd name="connsiteX22" fmla="*/ 43119 w 83600"/>
              <a:gd name="connsiteY22" fmla="*/ 126206 h 219075"/>
              <a:gd name="connsiteX23" fmla="*/ 35975 w 83600"/>
              <a:gd name="connsiteY23" fmla="*/ 130968 h 219075"/>
              <a:gd name="connsiteX24" fmla="*/ 16925 w 83600"/>
              <a:gd name="connsiteY24" fmla="*/ 140493 h 219075"/>
              <a:gd name="connsiteX25" fmla="*/ 47881 w 83600"/>
              <a:gd name="connsiteY25" fmla="*/ 154781 h 219075"/>
              <a:gd name="connsiteX26" fmla="*/ 62169 w 83600"/>
              <a:gd name="connsiteY26" fmla="*/ 159543 h 219075"/>
              <a:gd name="connsiteX27" fmla="*/ 64550 w 83600"/>
              <a:gd name="connsiteY27" fmla="*/ 166687 h 219075"/>
              <a:gd name="connsiteX28" fmla="*/ 57406 w 83600"/>
              <a:gd name="connsiteY28" fmla="*/ 173831 h 219075"/>
              <a:gd name="connsiteX29" fmla="*/ 28831 w 83600"/>
              <a:gd name="connsiteY29" fmla="*/ 185737 h 219075"/>
              <a:gd name="connsiteX30" fmla="*/ 12163 w 83600"/>
              <a:gd name="connsiteY30" fmla="*/ 195262 h 219075"/>
              <a:gd name="connsiteX31" fmla="*/ 28831 w 83600"/>
              <a:gd name="connsiteY31" fmla="*/ 202406 h 219075"/>
              <a:gd name="connsiteX32" fmla="*/ 38356 w 83600"/>
              <a:gd name="connsiteY32" fmla="*/ 207168 h 219075"/>
              <a:gd name="connsiteX33" fmla="*/ 50263 w 83600"/>
              <a:gd name="connsiteY33" fmla="*/ 209550 h 219075"/>
              <a:gd name="connsiteX34" fmla="*/ 66931 w 83600"/>
              <a:gd name="connsiteY34" fmla="*/ 214312 h 219075"/>
              <a:gd name="connsiteX35" fmla="*/ 78838 w 83600"/>
              <a:gd name="connsiteY35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600" h="219075">
                <a:moveTo>
                  <a:pt x="16925" y="0"/>
                </a:moveTo>
                <a:cubicBezTo>
                  <a:pt x="24445" y="4512"/>
                  <a:pt x="30391" y="8492"/>
                  <a:pt x="38356" y="11906"/>
                </a:cubicBezTo>
                <a:cubicBezTo>
                  <a:pt x="40663" y="12895"/>
                  <a:pt x="43119" y="13493"/>
                  <a:pt x="45500" y="14287"/>
                </a:cubicBezTo>
                <a:cubicBezTo>
                  <a:pt x="47881" y="15875"/>
                  <a:pt x="50084" y="17770"/>
                  <a:pt x="52644" y="19050"/>
                </a:cubicBezTo>
                <a:cubicBezTo>
                  <a:pt x="56878" y="21167"/>
                  <a:pt x="65874" y="20107"/>
                  <a:pt x="57406" y="28575"/>
                </a:cubicBezTo>
                <a:cubicBezTo>
                  <a:pt x="55631" y="30350"/>
                  <a:pt x="52593" y="30024"/>
                  <a:pt x="50263" y="30956"/>
                </a:cubicBezTo>
                <a:cubicBezTo>
                  <a:pt x="40682" y="34788"/>
                  <a:pt x="31477" y="39599"/>
                  <a:pt x="21688" y="42862"/>
                </a:cubicBezTo>
                <a:lnTo>
                  <a:pt x="7400" y="47625"/>
                </a:lnTo>
                <a:cubicBezTo>
                  <a:pt x="12956" y="49212"/>
                  <a:pt x="18376" y="51397"/>
                  <a:pt x="24069" y="52387"/>
                </a:cubicBezTo>
                <a:cubicBezTo>
                  <a:pt x="34088" y="54129"/>
                  <a:pt x="69224" y="57934"/>
                  <a:pt x="83600" y="59531"/>
                </a:cubicBezTo>
                <a:cubicBezTo>
                  <a:pt x="80425" y="61912"/>
                  <a:pt x="77441" y="64572"/>
                  <a:pt x="74075" y="66675"/>
                </a:cubicBezTo>
                <a:cubicBezTo>
                  <a:pt x="69749" y="69379"/>
                  <a:pt x="56982" y="74899"/>
                  <a:pt x="52644" y="76200"/>
                </a:cubicBezTo>
                <a:cubicBezTo>
                  <a:pt x="48767" y="77363"/>
                  <a:pt x="44707" y="77787"/>
                  <a:pt x="40738" y="78581"/>
                </a:cubicBezTo>
                <a:cubicBezTo>
                  <a:pt x="38357" y="80168"/>
                  <a:pt x="36154" y="82063"/>
                  <a:pt x="33594" y="83343"/>
                </a:cubicBezTo>
                <a:cubicBezTo>
                  <a:pt x="31349" y="84466"/>
                  <a:pt x="25656" y="83344"/>
                  <a:pt x="26450" y="85725"/>
                </a:cubicBezTo>
                <a:cubicBezTo>
                  <a:pt x="27572" y="89093"/>
                  <a:pt x="32712" y="89089"/>
                  <a:pt x="35975" y="90487"/>
                </a:cubicBezTo>
                <a:cubicBezTo>
                  <a:pt x="38282" y="91476"/>
                  <a:pt x="40788" y="91936"/>
                  <a:pt x="43119" y="92868"/>
                </a:cubicBezTo>
                <a:cubicBezTo>
                  <a:pt x="48732" y="95113"/>
                  <a:pt x="54053" y="98100"/>
                  <a:pt x="59788" y="100012"/>
                </a:cubicBezTo>
                <a:cubicBezTo>
                  <a:pt x="65998" y="102082"/>
                  <a:pt x="72488" y="103187"/>
                  <a:pt x="78838" y="104775"/>
                </a:cubicBezTo>
                <a:cubicBezTo>
                  <a:pt x="77250" y="107950"/>
                  <a:pt x="76802" y="112028"/>
                  <a:pt x="74075" y="114300"/>
                </a:cubicBezTo>
                <a:cubicBezTo>
                  <a:pt x="71561" y="116395"/>
                  <a:pt x="67614" y="115532"/>
                  <a:pt x="64550" y="116681"/>
                </a:cubicBezTo>
                <a:cubicBezTo>
                  <a:pt x="61226" y="117927"/>
                  <a:pt x="58269" y="120001"/>
                  <a:pt x="55025" y="121443"/>
                </a:cubicBezTo>
                <a:cubicBezTo>
                  <a:pt x="51119" y="123179"/>
                  <a:pt x="46942" y="124294"/>
                  <a:pt x="43119" y="126206"/>
                </a:cubicBezTo>
                <a:cubicBezTo>
                  <a:pt x="40559" y="127486"/>
                  <a:pt x="38535" y="129688"/>
                  <a:pt x="35975" y="130968"/>
                </a:cubicBezTo>
                <a:cubicBezTo>
                  <a:pt x="12673" y="142619"/>
                  <a:pt x="33476" y="129460"/>
                  <a:pt x="16925" y="140493"/>
                </a:cubicBezTo>
                <a:cubicBezTo>
                  <a:pt x="31593" y="147827"/>
                  <a:pt x="34323" y="149851"/>
                  <a:pt x="47881" y="154781"/>
                </a:cubicBezTo>
                <a:cubicBezTo>
                  <a:pt x="52599" y="156497"/>
                  <a:pt x="62169" y="159543"/>
                  <a:pt x="62169" y="159543"/>
                </a:cubicBezTo>
                <a:cubicBezTo>
                  <a:pt x="62963" y="161924"/>
                  <a:pt x="65344" y="164306"/>
                  <a:pt x="64550" y="166687"/>
                </a:cubicBezTo>
                <a:cubicBezTo>
                  <a:pt x="63485" y="169882"/>
                  <a:pt x="60146" y="171874"/>
                  <a:pt x="57406" y="173831"/>
                </a:cubicBezTo>
                <a:cubicBezTo>
                  <a:pt x="50578" y="178708"/>
                  <a:pt x="34462" y="182921"/>
                  <a:pt x="28831" y="185737"/>
                </a:cubicBezTo>
                <a:cubicBezTo>
                  <a:pt x="0" y="200153"/>
                  <a:pt x="34010" y="187980"/>
                  <a:pt x="12163" y="195262"/>
                </a:cubicBezTo>
                <a:cubicBezTo>
                  <a:pt x="43727" y="211046"/>
                  <a:pt x="4325" y="191904"/>
                  <a:pt x="28831" y="202406"/>
                </a:cubicBezTo>
                <a:cubicBezTo>
                  <a:pt x="32094" y="203804"/>
                  <a:pt x="34988" y="206045"/>
                  <a:pt x="38356" y="207168"/>
                </a:cubicBezTo>
                <a:cubicBezTo>
                  <a:pt x="42196" y="208448"/>
                  <a:pt x="46312" y="208672"/>
                  <a:pt x="50263" y="209550"/>
                </a:cubicBezTo>
                <a:cubicBezTo>
                  <a:pt x="67026" y="213275"/>
                  <a:pt x="52999" y="210332"/>
                  <a:pt x="66931" y="214312"/>
                </a:cubicBezTo>
                <a:cubicBezTo>
                  <a:pt x="78076" y="217496"/>
                  <a:pt x="73960" y="214197"/>
                  <a:pt x="78838" y="2190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78782" y="948030"/>
            <a:ext cx="4713218" cy="1773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dirty="0" smtClean="0">
                <a:latin typeface="Arial"/>
                <a:cs typeface="Arial"/>
              </a:rPr>
              <a:t>En pratique : modèle de calcul recalé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BE" dirty="0" smtClean="0">
                <a:latin typeface="Arial"/>
                <a:cs typeface="Arial"/>
              </a:rPr>
              <a:t>=&gt;  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Détermination des raideurs</a:t>
            </a:r>
            <a:r>
              <a:rPr kumimoji="0" lang="fr-B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sol sur base des déformations relevées lors du levé topographique après poussage de l’ouvrage</a:t>
            </a:r>
            <a:endParaRPr kumimoji="0" lang="fr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BE" dirty="0" smtClean="0">
                <a:latin typeface="Arial"/>
                <a:cs typeface="Arial"/>
              </a:rPr>
              <a:t>=&gt;  </a:t>
            </a:r>
            <a:r>
              <a:rPr kumimoji="0" lang="fr-B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Raideur du sol sous la jonction radier-</a:t>
            </a:r>
            <a:r>
              <a:rPr kumimoji="0" lang="fr-B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piedroit</a:t>
            </a:r>
            <a:r>
              <a:rPr lang="fr-BE" dirty="0" smtClean="0">
                <a:latin typeface="Arial"/>
                <a:cs typeface="Arial"/>
              </a:rPr>
              <a:t> e</a:t>
            </a:r>
            <a:r>
              <a:rPr kumimoji="0" lang="fr-BE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nviron</a:t>
            </a:r>
            <a:r>
              <a:rPr kumimoji="0" lang="fr-BE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7 fois plus faible que la valeur prise pour le calcul  </a:t>
            </a:r>
            <a:r>
              <a:rPr lang="fr-BE" baseline="0" dirty="0" smtClean="0">
                <a:latin typeface="Arial"/>
                <a:cs typeface="Arial"/>
              </a:rPr>
              <a:t>(0,38 kg/cm³ au lieu de 2,5 </a:t>
            </a:r>
            <a:r>
              <a:rPr lang="fr-BE" baseline="0" dirty="0" smtClean="0">
                <a:latin typeface="Arial"/>
                <a:cs typeface="Arial"/>
              </a:rPr>
              <a:t>kg/cm³)</a:t>
            </a:r>
            <a:endParaRPr kumimoji="0" lang="fr-B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Impact sur le dimensionnement de l’ouvrage</a:t>
            </a:r>
            <a:endParaRPr lang="fr-BE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78782" y="948030"/>
            <a:ext cx="6052418" cy="83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dirty="0" smtClean="0">
                <a:latin typeface="Arial"/>
                <a:cs typeface="Arial"/>
              </a:rPr>
              <a:t>Introduction de moments « parasites » sous poids propre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00" y="1724484"/>
            <a:ext cx="3661688" cy="25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1249" y="1854084"/>
            <a:ext cx="3799902" cy="23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731182" y="1345815"/>
            <a:ext cx="3453468" cy="389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2200" dirty="0" smtClean="0">
                <a:latin typeface="Arial"/>
                <a:cs typeface="Arial"/>
              </a:rPr>
              <a:t>Diagramme des moments sous poids propre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2200" dirty="0" smtClean="0">
                <a:latin typeface="Arial"/>
                <a:cs typeface="Arial"/>
              </a:rPr>
              <a:t>Radier </a:t>
            </a:r>
            <a:r>
              <a:rPr lang="fr-BE" sz="2200" dirty="0" err="1" smtClean="0">
                <a:latin typeface="Arial"/>
                <a:cs typeface="Arial"/>
              </a:rPr>
              <a:t>rotulé</a:t>
            </a:r>
            <a:r>
              <a:rPr lang="fr-BE" sz="2200" dirty="0" smtClean="0">
                <a:latin typeface="Arial"/>
                <a:cs typeface="Arial"/>
              </a:rPr>
              <a:t> – </a:t>
            </a:r>
            <a:r>
              <a:rPr lang="fr-BE" sz="2200" dirty="0" err="1" smtClean="0">
                <a:latin typeface="Arial"/>
                <a:cs typeface="Arial"/>
              </a:rPr>
              <a:t>Déplac</a:t>
            </a:r>
            <a:r>
              <a:rPr lang="fr-BE" sz="2200" dirty="0" smtClean="0">
                <a:latin typeface="Arial"/>
                <a:cs typeface="Arial"/>
              </a:rPr>
              <a:t>. Vert. autorisé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731249" y="1366830"/>
            <a:ext cx="3912818" cy="389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BE" sz="1600" dirty="0" smtClean="0">
                <a:latin typeface="Arial"/>
                <a:cs typeface="Arial"/>
              </a:rPr>
              <a:t>Diagramme des moments sous poids propre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BE" sz="1600" dirty="0" smtClean="0">
                <a:latin typeface="Arial"/>
                <a:cs typeface="Arial"/>
              </a:rPr>
              <a:t>Radier discontinu – </a:t>
            </a:r>
            <a:r>
              <a:rPr lang="fr-BE" sz="1600" dirty="0" err="1" smtClean="0">
                <a:latin typeface="Arial"/>
                <a:cs typeface="Arial"/>
              </a:rPr>
              <a:t>Déplac</a:t>
            </a:r>
            <a:r>
              <a:rPr lang="fr-BE" sz="1600" dirty="0" smtClean="0">
                <a:latin typeface="Arial"/>
                <a:cs typeface="Arial"/>
              </a:rPr>
              <a:t>. imposés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70433" t="4333" b="59372"/>
          <a:stretch>
            <a:fillRect/>
          </a:stretch>
        </p:blipFill>
        <p:spPr bwMode="auto">
          <a:xfrm>
            <a:off x="1263650" y="1993900"/>
            <a:ext cx="2381250" cy="203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68001" t="7349" r="7100" b="61641"/>
          <a:stretch>
            <a:fillRect/>
          </a:stretch>
        </p:blipFill>
        <p:spPr bwMode="auto">
          <a:xfrm>
            <a:off x="5372100" y="2089150"/>
            <a:ext cx="220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6"/>
          <p:cNvSpPr/>
          <p:nvPr/>
        </p:nvSpPr>
        <p:spPr>
          <a:xfrm>
            <a:off x="3431432" y="1993900"/>
            <a:ext cx="753218" cy="741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7452320" y="1923678"/>
            <a:ext cx="753218" cy="741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2" grpId="0" build="p"/>
      <p:bldP spid="14" grpId="0" build="p"/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Impact sur le dimensionnement de l’ouvrage</a:t>
            </a:r>
            <a:endParaRPr lang="fr-BE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78782" y="948030"/>
            <a:ext cx="6052418" cy="83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dirty="0" smtClean="0">
                <a:latin typeface="Arial"/>
                <a:cs typeface="Arial"/>
              </a:rPr>
              <a:t>Introduction de moments « parasites » sous poids propre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00" y="1724484"/>
            <a:ext cx="3661688" cy="25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1249" y="1854084"/>
            <a:ext cx="3799902" cy="23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731182" y="1345815"/>
            <a:ext cx="3453468" cy="389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2200" dirty="0" smtClean="0">
                <a:latin typeface="Arial"/>
                <a:cs typeface="Arial"/>
              </a:rPr>
              <a:t>Diagramme des moments sous poids propre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2200" dirty="0" smtClean="0">
                <a:latin typeface="Arial"/>
                <a:cs typeface="Arial"/>
              </a:rPr>
              <a:t>Radier </a:t>
            </a:r>
            <a:r>
              <a:rPr lang="fr-BE" sz="2200" dirty="0" err="1" smtClean="0">
                <a:latin typeface="Arial"/>
                <a:cs typeface="Arial"/>
              </a:rPr>
              <a:t>rotulé</a:t>
            </a:r>
            <a:r>
              <a:rPr lang="fr-BE" sz="2200" dirty="0" smtClean="0">
                <a:latin typeface="Arial"/>
                <a:cs typeface="Arial"/>
              </a:rPr>
              <a:t> – </a:t>
            </a:r>
            <a:r>
              <a:rPr lang="fr-BE" sz="2200" dirty="0" err="1" smtClean="0">
                <a:latin typeface="Arial"/>
                <a:cs typeface="Arial"/>
              </a:rPr>
              <a:t>Déplac</a:t>
            </a:r>
            <a:r>
              <a:rPr lang="fr-BE" sz="2200" dirty="0" smtClean="0">
                <a:latin typeface="Arial"/>
                <a:cs typeface="Arial"/>
              </a:rPr>
              <a:t>. Vert. autorisé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731249" y="1366830"/>
            <a:ext cx="3912818" cy="389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BE" sz="1600" dirty="0" smtClean="0">
                <a:latin typeface="Arial"/>
                <a:cs typeface="Arial"/>
              </a:rPr>
              <a:t>Diagramme des moments sous poids propre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BE" sz="1600" dirty="0" smtClean="0">
                <a:latin typeface="Arial"/>
                <a:cs typeface="Arial"/>
              </a:rPr>
              <a:t>Radier discontinu – </a:t>
            </a:r>
            <a:r>
              <a:rPr lang="fr-BE" sz="1600" dirty="0" err="1" smtClean="0">
                <a:latin typeface="Arial"/>
                <a:cs typeface="Arial"/>
              </a:rPr>
              <a:t>Déplac</a:t>
            </a:r>
            <a:r>
              <a:rPr lang="fr-BE" sz="1600" dirty="0" smtClean="0">
                <a:latin typeface="Arial"/>
                <a:cs typeface="Arial"/>
              </a:rPr>
              <a:t>. imposés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517900" y="3473078"/>
            <a:ext cx="834988" cy="8057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7452320" y="3390900"/>
            <a:ext cx="878880" cy="8237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75289" t="69465"/>
          <a:stretch>
            <a:fillRect/>
          </a:stretch>
        </p:blipFill>
        <p:spPr bwMode="auto">
          <a:xfrm>
            <a:off x="1705012" y="2157308"/>
            <a:ext cx="1812888" cy="15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 l="72777" t="57862"/>
          <a:stretch>
            <a:fillRect/>
          </a:stretch>
        </p:blipFill>
        <p:spPr bwMode="auto">
          <a:xfrm>
            <a:off x="5689600" y="2104978"/>
            <a:ext cx="1677590" cy="16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2" grpId="0" build="p"/>
      <p:bldP spid="14" grpId="0" build="p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Impact sur le dimensionnement de l’ouvrage</a:t>
            </a:r>
            <a:endParaRPr lang="fr-BE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78782" y="948030"/>
            <a:ext cx="6052418" cy="83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dirty="0" smtClean="0">
                <a:latin typeface="Arial"/>
                <a:cs typeface="Arial"/>
              </a:rPr>
              <a:t>Introduction de moments « parasites » sous poids propre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004232" y="1345815"/>
            <a:ext cx="3453468" cy="389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2200" dirty="0" smtClean="0">
                <a:latin typeface="Arial"/>
                <a:cs typeface="Arial"/>
              </a:rPr>
              <a:t>Diagramme des moments sous poids propre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2200" dirty="0" smtClean="0">
                <a:latin typeface="Arial"/>
                <a:cs typeface="Arial"/>
              </a:rPr>
              <a:t>Selon modèle de calcul initial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7683" t="20817" r="2606" b="2918"/>
          <a:stretch>
            <a:fillRect/>
          </a:stretch>
        </p:blipFill>
        <p:spPr bwMode="auto">
          <a:xfrm>
            <a:off x="1054100" y="1915997"/>
            <a:ext cx="3517901" cy="226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75325" t="64236" r="2606" b="2918"/>
          <a:stretch>
            <a:fillRect/>
          </a:stretch>
        </p:blipFill>
        <p:spPr bwMode="auto">
          <a:xfrm>
            <a:off x="6248400" y="2652163"/>
            <a:ext cx="1638300" cy="184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73104" t="20817" r="2606" b="54480"/>
          <a:stretch>
            <a:fillRect/>
          </a:stretch>
        </p:blipFill>
        <p:spPr bwMode="auto">
          <a:xfrm>
            <a:off x="4851399" y="1345816"/>
            <a:ext cx="1779801" cy="13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4933950" y="3840308"/>
            <a:ext cx="182245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M = 435 </a:t>
            </a:r>
            <a:r>
              <a:rPr lang="fr-BE" sz="1200" dirty="0" err="1" smtClean="0">
                <a:solidFill>
                  <a:srgbClr val="FF0000"/>
                </a:solidFill>
                <a:latin typeface="Arial"/>
                <a:cs typeface="Arial"/>
              </a:rPr>
              <a:t>kN.m</a:t>
            </a: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 &lt;&lt; 722 </a:t>
            </a:r>
            <a:r>
              <a:rPr lang="fr-BE" sz="1200" dirty="0" err="1" smtClean="0">
                <a:solidFill>
                  <a:srgbClr val="FF0000"/>
                </a:solidFill>
                <a:latin typeface="Arial"/>
                <a:cs typeface="Arial"/>
              </a:rPr>
              <a:t>kN.m</a:t>
            </a:r>
            <a:endParaRPr kumimoji="0" lang="fr-BE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315074" y="1614150"/>
            <a:ext cx="1736726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M = 366 </a:t>
            </a:r>
            <a:r>
              <a:rPr lang="fr-BE" sz="1200" dirty="0" err="1" smtClean="0">
                <a:solidFill>
                  <a:srgbClr val="FF0000"/>
                </a:solidFill>
                <a:latin typeface="Arial"/>
                <a:cs typeface="Arial"/>
              </a:rPr>
              <a:t>kN.m</a:t>
            </a: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 &lt;&lt; 747 </a:t>
            </a:r>
            <a:r>
              <a:rPr lang="fr-BE" sz="1200" dirty="0" err="1" smtClean="0">
                <a:solidFill>
                  <a:srgbClr val="FF0000"/>
                </a:solidFill>
                <a:latin typeface="Arial"/>
                <a:cs typeface="Arial"/>
              </a:rPr>
              <a:t>kN.m</a:t>
            </a:r>
            <a:r>
              <a:rPr lang="fr-BE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kumimoji="0" lang="fr-BE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Impact sur le dimensionnement de l’ouvrage</a:t>
            </a:r>
            <a:endParaRPr lang="fr-BE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78782" y="948030"/>
            <a:ext cx="8003618" cy="83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dirty="0" smtClean="0">
                <a:latin typeface="Arial"/>
                <a:cs typeface="Arial"/>
              </a:rPr>
              <a:t>Vérification de l’ouvrage sous charges finales, avec moments « parasites »</a:t>
            </a: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681582" y="1345815"/>
            <a:ext cx="1860818" cy="389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1500" dirty="0" smtClean="0">
                <a:latin typeface="Arial"/>
                <a:cs typeface="Arial"/>
              </a:rPr>
              <a:t>Rapport Mrd / </a:t>
            </a:r>
            <a:r>
              <a:rPr lang="fr-BE" sz="1500" dirty="0" err="1" smtClean="0">
                <a:latin typeface="Arial"/>
                <a:cs typeface="Arial"/>
              </a:rPr>
              <a:t>Msd</a:t>
            </a:r>
            <a:endParaRPr lang="fr-BE" sz="1500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5573649" y="1345815"/>
            <a:ext cx="1763151" cy="389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BE" sz="1500" dirty="0" smtClean="0">
                <a:latin typeface="Arial"/>
                <a:cs typeface="Arial"/>
              </a:rPr>
              <a:t>Rapport </a:t>
            </a:r>
            <a:r>
              <a:rPr lang="fr-BE" sz="1500" dirty="0" err="1" smtClean="0">
                <a:latin typeface="Arial"/>
                <a:cs typeface="Arial"/>
              </a:rPr>
              <a:t>Vrd</a:t>
            </a:r>
            <a:r>
              <a:rPr lang="fr-BE" sz="1500" dirty="0" smtClean="0">
                <a:latin typeface="Arial"/>
                <a:cs typeface="Arial"/>
              </a:rPr>
              <a:t> / Vsd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B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568" y="1785600"/>
            <a:ext cx="4231432" cy="2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900" y="1785600"/>
            <a:ext cx="3405402" cy="26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2" grpId="0" build="p"/>
      <p:bldP spid="1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370</Words>
  <Application>Microsoft Office PowerPoint</Application>
  <PresentationFormat>Affichage à l'écran (16:9)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Contournement de Marche poussage du pont cadre le 23 oct. 17 BDOA 9827</vt:lpstr>
      <vt:lpstr>Explications du problème</vt:lpstr>
      <vt:lpstr>Explications du problème</vt:lpstr>
      <vt:lpstr>Principe de calcul</vt:lpstr>
      <vt:lpstr>Principe de calcul</vt:lpstr>
      <vt:lpstr>Impact sur le dimensionnement de l’ouvrage</vt:lpstr>
      <vt:lpstr>Impact sur le dimensionnement de l’ouvrage</vt:lpstr>
      <vt:lpstr>Impact sur le dimensionnement de l’ouvrage</vt:lpstr>
      <vt:lpstr>Impact sur le dimensionnement de l’ouvrage</vt:lpstr>
      <vt:lpstr>Impact sur le dimensionnement de l’ouvrage</vt:lpstr>
      <vt:lpstr>Renforcement structurel de l’ouvrage</vt:lpstr>
      <vt:lpstr>Renforcement structurel de l’ouvrage</vt:lpstr>
      <vt:lpstr>Renforcement structurel de l’ouvrage</vt:lpstr>
    </vt:vector>
  </TitlesOfParts>
  <Company>Service public de Wallonie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Laurent Smolders</cp:lastModifiedBy>
  <cp:revision>94</cp:revision>
  <dcterms:created xsi:type="dcterms:W3CDTF">2017-06-20T09:48:45Z</dcterms:created>
  <dcterms:modified xsi:type="dcterms:W3CDTF">2017-12-19T07:37:06Z</dcterms:modified>
</cp:coreProperties>
</file>